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4" r:id="rId4"/>
    <p:sldId id="280" r:id="rId5"/>
    <p:sldId id="279" r:id="rId6"/>
    <p:sldId id="273" r:id="rId7"/>
    <p:sldId id="285" r:id="rId8"/>
    <p:sldId id="263" r:id="rId9"/>
    <p:sldId id="272" r:id="rId10"/>
    <p:sldId id="286" r:id="rId11"/>
    <p:sldId id="292" r:id="rId12"/>
    <p:sldId id="281" r:id="rId13"/>
    <p:sldId id="287" r:id="rId14"/>
    <p:sldId id="282" r:id="rId15"/>
    <p:sldId id="284" r:id="rId16"/>
    <p:sldId id="289" r:id="rId17"/>
    <p:sldId id="303" r:id="rId18"/>
    <p:sldId id="299" r:id="rId19"/>
    <p:sldId id="300" r:id="rId20"/>
    <p:sldId id="301" r:id="rId21"/>
    <p:sldId id="302" r:id="rId22"/>
    <p:sldId id="270" r:id="rId23"/>
    <p:sldId id="261" r:id="rId24"/>
    <p:sldId id="271" r:id="rId25"/>
    <p:sldId id="298" r:id="rId26"/>
    <p:sldId id="294" r:id="rId27"/>
  </p:sldIdLst>
  <p:sldSz cx="9144000" cy="6858000" type="screen4x3"/>
  <p:notesSz cx="6858000" cy="9144000"/>
  <p:embeddedFontLst>
    <p:embeddedFont>
      <p:font typeface="타이포_뽀로로 M" panose="02020503020101020101" pitchFamily="18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한컴 윤고딕 240" panose="02020603020101020101" pitchFamily="18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4BC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94660"/>
  </p:normalViewPr>
  <p:slideViewPr>
    <p:cSldViewPr>
      <p:cViewPr>
        <p:scale>
          <a:sx n="100" d="100"/>
          <a:sy n="100" d="100"/>
        </p:scale>
        <p:origin x="-108" y="-96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EAAE4-2ACA-4C66-987C-F87793B4128D}" type="datetimeFigureOut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D238C-7D86-4C31-8963-9164BBB4A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23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80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401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89874-8952-4217-A32D-8848592698D1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629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33D5-4641-45CD-BC76-74FDC96FB0CF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231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5BE62-1638-4A12-8F3A-E706CC348A7F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420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4DCE-1E6B-4E2A-B4F9-2FA9E00B034B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98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E17D-14D6-465D-92B5-B05B973C2A4A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406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1570-BD9D-4CBE-82DD-8235B4A94E96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98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4505F-B7C4-4435-AF79-815418CA45AE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85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8F32-5D16-471A-AC86-B84F0FA19F34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70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69D2-A37A-4741-94BF-A0314B026875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317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D4A6-87CD-43F4-8D3D-B5B36C5D07A8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797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4CDFF-74A9-4F36-8BD3-E23549F7ED15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80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4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A9F85-9117-40D7-9280-4295A339E8A6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1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library.vuforia.com/all-articles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unity3d.com/kr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vizyoshinaga.sakura.ne.jp/publication/" TargetMode="External"/><Relationship Id="rId5" Type="http://schemas.openxmlformats.org/officeDocument/2006/relationships/hyperlink" Target="https://www.leap-motion.kr/index.php/forum-dev" TargetMode="External"/><Relationship Id="rId4" Type="http://schemas.openxmlformats.org/officeDocument/2006/relationships/hyperlink" Target="https://www.leapmotion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23527" y="1681928"/>
            <a:ext cx="8552235" cy="2808312"/>
          </a:xfrm>
          <a:prstGeom prst="roundRect">
            <a:avLst/>
          </a:prstGeom>
          <a:solidFill>
            <a:srgbClr val="F2E5D4"/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립모션과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증강현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실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을 이용한 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아동 미술 교육 보조 도구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5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</a:t>
            </a:r>
            <a:r>
              <a:rPr lang="en-US" altLang="ko-KR" sz="25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rt Education Assistance Tool For Children Using Leap Motion and </a:t>
            </a:r>
            <a:r>
              <a:rPr lang="en-US" altLang="ko-KR" sz="25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Augumenting</a:t>
            </a:r>
            <a:r>
              <a:rPr lang="en-US" altLang="ko-KR" sz="25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Reality System </a:t>
            </a:r>
            <a:endParaRPr lang="ko-KR" altLang="en-US" sz="25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610818" y="4735860"/>
            <a:ext cx="4276118" cy="158436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지도교수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한경숙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2008154008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민영진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2011150012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김현진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2012152048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홍윤표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AutoShape 2" descr="kp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kpu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6" descr="kpu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8" descr="kpu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613372" y="307057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04107" y="5733256"/>
            <a:ext cx="2267693" cy="56838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종합설계제안서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41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6" name="Picture 4" descr="C:\Users\HYP\Desktop\anime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3" y="2060848"/>
            <a:ext cx="7632848" cy="388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48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델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07737" y="2996952"/>
            <a:ext cx="3516392" cy="3058222"/>
          </a:xfrm>
          <a:prstGeom prst="rect">
            <a:avLst/>
          </a:prstGeom>
          <a:noFill/>
          <a:ln w="57150"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C:\Users\HYP\Desktop\손가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642" y="2996952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81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0069 L 0.38594 -0.00069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-0.00069 L 0.38594 0.43987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0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0.43987 L 5.55556E-7 0.43987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43987 L 5.55556E-7 -0.00069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0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2" descr="C:\Users\HYP\Desktop\손가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550" y="5013176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정육면체 13"/>
          <p:cNvSpPr/>
          <p:nvPr/>
        </p:nvSpPr>
        <p:spPr>
          <a:xfrm>
            <a:off x="2207737" y="2276872"/>
            <a:ext cx="3084343" cy="2736304"/>
          </a:xfrm>
          <a:prstGeom prst="cube">
            <a:avLst/>
          </a:prstGeom>
          <a:solidFill>
            <a:schemeClr val="lt1">
              <a:alpha val="2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Picture 2" descr="C:\Users\HYP\Desktop\손가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9" y="2995058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30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51711E-6 L 0.12309 0.152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76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1 -0.01873 L 0.08333 0.0649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2" y="41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4" grpId="1" animBg="1"/>
      <p:bldP spid="14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098" name="Picture 2" descr="C:\Users\HYP\Desktop\anime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2" y="2018694"/>
            <a:ext cx="7714429" cy="40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38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색이 칠해지지 않은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모델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</a:t>
            </a:r>
            <a:r>
              <a:rPr lang="ko-KR" altLang="en-US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정육면체 2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87989" y="3031122"/>
            <a:ext cx="3548014" cy="2986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5122" name="Picture 2" descr="C:\Users\HYP\Desktop\색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28" y="2204864"/>
            <a:ext cx="5588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HYP\Desktop\손가락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71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4.0148E-6 L -0.16875 0.093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56" y="46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875 0.09366 L 0.00451 0.0622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-15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6221 L 0.08316 -0.000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-31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16 -0.0007 L -0.00347 0.1776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0" y="8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17761 L 0.21701 -0.0007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4" y="-89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701 -0.0007 L 0.14618 0.272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136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618 0.2722 L 0.31944 0.13575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-68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944 0.13575 L 0.30364 0.3036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8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그림이 움직임 표현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7170" name="Picture 2" descr="C:\Users\HYP\Desktop\R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662" y="2348880"/>
            <a:ext cx="2097031" cy="3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HYP\Desktop\ROR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049" y="2348880"/>
            <a:ext cx="2138256" cy="346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HYP\Desktop\손가락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919" y="2631368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78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53469E-6 C 0.05173 2.53469E-6 0.09461 0.0407 0.09461 0.09019 C 0.09461 0.14916 0.04722 0.17044 0.01875 0.17969 L -0.01875 0.18871 C -0.04723 0.1975 -0.09428 0.22016 -0.09428 0.287 C -0.09428 0.32909 -0.05174 0.37766 4.72222E-6 0.37766 C 0.05173 0.37766 0.09461 0.32909 0.09461 0.287 C 0.09461 0.22016 0.04722 0.1975 0.01875 0.18871 L -0.01875 0.17969 C -0.04723 0.17044 -0.09428 0.14916 -0.09428 0.09019 C -0.09428 0.0407 -0.05174 2.53469E-6 4.72222E-6 2.53469E-6 Z " pathEditMode="relative" rAng="0" ptsTypes="ffFffffFfff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8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그림이 움직임 표현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HYP\Desktop\robojump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712879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56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454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구성도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904808"/>
            <a:ext cx="8552235" cy="568863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27584" y="1124744"/>
            <a:ext cx="7560840" cy="1800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388808" y="1240185"/>
            <a:ext cx="0" cy="115212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27584" y="3068960"/>
            <a:ext cx="2448272" cy="328739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91880" y="3068960"/>
            <a:ext cx="4896544" cy="328739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 descr="C:\Users\HYP\Desktop\시스템 구성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93" y="971768"/>
            <a:ext cx="7833501" cy="565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005" y="-17140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1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Leap Motion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64962" y="5589240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Leap Motion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을 이용한 모션 인식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245795"/>
              </p:ext>
            </p:extLst>
          </p:nvPr>
        </p:nvGraphicFramePr>
        <p:xfrm>
          <a:off x="2553286" y="1916832"/>
          <a:ext cx="5763130" cy="324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561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0694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765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케이블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USB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2.0(micro USB 3.0 </a:t>
                      </a:r>
                      <a:r>
                        <a:rPr lang="ko-KR" altLang="en-US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컨넥터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)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055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최소 시스템</a:t>
                      </a:r>
                      <a:r>
                        <a:rPr lang="ko-KR" altLang="en-US" sz="16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Window7 ,8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또는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Mac OS X 10.7 Lion, AMD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Phemon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intel core i3, i5, i7 processor 2GB RAM,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USB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2.0 port, internet connection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6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소프트웨어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 / Airspace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pic>
        <p:nvPicPr>
          <p:cNvPr id="12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73402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HYP\Desktop\시스템 구성도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42" r="66899"/>
          <a:stretch/>
        </p:blipFill>
        <p:spPr bwMode="auto">
          <a:xfrm>
            <a:off x="323528" y="1893001"/>
            <a:ext cx="2148673" cy="355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20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목차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5112568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895968" y="1714537"/>
            <a:ext cx="5733994" cy="412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2500" dirty="0"/>
          </a:p>
        </p:txBody>
      </p:sp>
      <p:sp>
        <p:nvSpPr>
          <p:cNvPr id="8" name="다이아몬드 7"/>
          <p:cNvSpPr/>
          <p:nvPr/>
        </p:nvSpPr>
        <p:spPr>
          <a:xfrm>
            <a:off x="1507279" y="1605519"/>
            <a:ext cx="743551" cy="6850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895968" y="2889946"/>
            <a:ext cx="5733994" cy="412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25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895968" y="2313882"/>
            <a:ext cx="5733994" cy="4122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관련 연구 및 사례</a:t>
            </a:r>
            <a:endParaRPr lang="ko-KR" altLang="en-US" sz="2500" dirty="0"/>
          </a:p>
        </p:txBody>
      </p:sp>
      <p:sp>
        <p:nvSpPr>
          <p:cNvPr id="22" name="다이아몬드 21"/>
          <p:cNvSpPr/>
          <p:nvPr/>
        </p:nvSpPr>
        <p:spPr>
          <a:xfrm>
            <a:off x="1507279" y="2204864"/>
            <a:ext cx="743551" cy="685082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905762" y="4077072"/>
            <a:ext cx="5733994" cy="412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개발 방법</a:t>
            </a:r>
            <a:endParaRPr lang="ko-KR" altLang="en-US" sz="25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95968" y="3466010"/>
            <a:ext cx="5733994" cy="4122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구성도</a:t>
            </a:r>
            <a:endParaRPr lang="ko-KR" altLang="en-US" sz="2500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905762" y="4690146"/>
            <a:ext cx="5733994" cy="4122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업무 분담</a:t>
            </a:r>
            <a:endParaRPr lang="ko-KR" altLang="en-US" sz="25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912882" y="5288329"/>
            <a:ext cx="5733994" cy="412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수행일정</a:t>
            </a:r>
            <a:endParaRPr lang="ko-KR" altLang="en-US" sz="25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912882" y="5864257"/>
            <a:ext cx="5733994" cy="4122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필요 기술 및 참고문헌</a:t>
            </a:r>
            <a:endParaRPr lang="ko-KR" altLang="en-US" sz="2500" dirty="0"/>
          </a:p>
        </p:txBody>
      </p:sp>
      <p:sp>
        <p:nvSpPr>
          <p:cNvPr id="20" name="다이아몬드 19"/>
          <p:cNvSpPr/>
          <p:nvPr/>
        </p:nvSpPr>
        <p:spPr>
          <a:xfrm>
            <a:off x="1507279" y="2780928"/>
            <a:ext cx="743551" cy="68508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6" name="다이아몬드 25"/>
          <p:cNvSpPr/>
          <p:nvPr/>
        </p:nvSpPr>
        <p:spPr>
          <a:xfrm>
            <a:off x="1507279" y="3356992"/>
            <a:ext cx="743551" cy="685082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4" name="다이아몬드 23"/>
          <p:cNvSpPr/>
          <p:nvPr/>
        </p:nvSpPr>
        <p:spPr>
          <a:xfrm>
            <a:off x="1517073" y="3968054"/>
            <a:ext cx="743551" cy="6850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1517073" y="4581128"/>
            <a:ext cx="743551" cy="685082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0" name="다이아몬드 29"/>
          <p:cNvSpPr/>
          <p:nvPr/>
        </p:nvSpPr>
        <p:spPr>
          <a:xfrm>
            <a:off x="1524193" y="5179311"/>
            <a:ext cx="743551" cy="68508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7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1524193" y="5755239"/>
            <a:ext cx="743551" cy="685082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8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3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7303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09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AR </a:t>
            </a:r>
            <a:r>
              <a:rPr lang="en-US" altLang="ko-KR" sz="2800" b="1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5418" y="5460214"/>
            <a:ext cx="5328592" cy="8280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en-US" altLang="ko-KR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이용하여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Marker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인식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서버에서 불러온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모델 출력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45893"/>
              </p:ext>
            </p:extLst>
          </p:nvPr>
        </p:nvGraphicFramePr>
        <p:xfrm>
          <a:off x="3419872" y="2130082"/>
          <a:ext cx="5130080" cy="309911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856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444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3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지원 운영체제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Android</a:t>
                      </a:r>
                      <a:r>
                        <a:rPr lang="en-US" altLang="ko-KR" sz="1500" b="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, iOS &amp; UWP</a:t>
                      </a:r>
                      <a:endParaRPr lang="ko-KR" altLang="en-US" sz="15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50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발전 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클라우드 인지 서비스 </a:t>
                      </a:r>
                      <a:endParaRPr lang="en-US" altLang="ko-KR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10000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recos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per month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100,000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Images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0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100+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47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Advanced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Cloud Recognition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Web API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Generation API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Advanced Camera API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4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운용 가능 </a:t>
                      </a:r>
                      <a:r>
                        <a:rPr lang="en-US" altLang="ko-KR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HW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Phones, Tablets &amp; Eyewear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729875575"/>
                  </a:ext>
                </a:extLst>
              </a:tr>
            </a:tbl>
          </a:graphicData>
        </a:graphic>
      </p:graphicFrame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73402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HYP\Desktop\시스템 구성도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9" t="38342" b="4825"/>
          <a:stretch/>
        </p:blipFill>
        <p:spPr bwMode="auto">
          <a:xfrm>
            <a:off x="318796" y="2719545"/>
            <a:ext cx="3047461" cy="214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66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Unity Personal</a:t>
            </a: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21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128286"/>
              </p:ext>
            </p:extLst>
          </p:nvPr>
        </p:nvGraphicFramePr>
        <p:xfrm>
          <a:off x="755576" y="3761656"/>
          <a:ext cx="7632848" cy="197465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37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949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47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운영체제</a:t>
                      </a:r>
                      <a:endParaRPr lang="en-US" altLang="ko-KR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Windows 7 SP1 </a:t>
                      </a:r>
                      <a:r>
                        <a:rPr lang="ko-KR" altLang="en-US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8, 10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Mac OS X 10.8 </a:t>
                      </a:r>
                      <a:r>
                        <a:rPr lang="ko-KR" altLang="en-US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endParaRPr lang="en-US" altLang="ko-KR" sz="15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GPU</a:t>
                      </a:r>
                      <a:endParaRPr lang="ko-KR" altLang="en-US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DX9 (</a:t>
                      </a:r>
                      <a:r>
                        <a:rPr lang="ko-KR" altLang="en-US" sz="150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셰이더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모델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3.0)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또는 기능 수준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9.3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을 지원하는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DX11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그래픽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안드로이드 </a:t>
                      </a:r>
                      <a:endParaRPr lang="en-US" altLang="ko-KR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Android SDK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및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Java Development Kit(JDK)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pic>
        <p:nvPicPr>
          <p:cNvPr id="13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73402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165843" y="5877272"/>
            <a:ext cx="5732193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ko-KR" altLang="en-US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유니티를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이용하여 시스템 전반적인 설계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17340" y="1804133"/>
            <a:ext cx="7128792" cy="1741499"/>
            <a:chOff x="674870" y="2420888"/>
            <a:chExt cx="7833501" cy="1866463"/>
          </a:xfrm>
        </p:grpSpPr>
        <p:pic>
          <p:nvPicPr>
            <p:cNvPr id="17" name="Picture 2" descr="C:\Users\HYP\Desktop\시스템 구성도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9"/>
            <a:stretch/>
          </p:blipFill>
          <p:spPr bwMode="auto">
            <a:xfrm>
              <a:off x="674870" y="2420888"/>
              <a:ext cx="7833501" cy="186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직선 연결선 17"/>
            <p:cNvCxnSpPr/>
            <p:nvPr/>
          </p:nvCxnSpPr>
          <p:spPr>
            <a:xfrm>
              <a:off x="3347864" y="2708920"/>
              <a:ext cx="0" cy="1152128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3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업무 분담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83047"/>
              </p:ext>
            </p:extLst>
          </p:nvPr>
        </p:nvGraphicFramePr>
        <p:xfrm>
          <a:off x="931416" y="1870641"/>
          <a:ext cx="7240993" cy="420413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04280"/>
                <a:gridCol w="1859529"/>
                <a:gridCol w="2238592"/>
                <a:gridCol w="2238592"/>
              </a:tblGrid>
              <a:tr h="726677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김현진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민영진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홍윤표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자료수집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</a:t>
                      </a: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사용법 및 기능 조사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뷰포리아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사용법 및 기능 조사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사용법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및 기능 조사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설계 및 구현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손동작을 좌표로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변환하여 서버로 전송하는 방법 설계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3D 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모델을 가져와서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상에서 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으로 받은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좌표를 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3D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모델링 구현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기타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팀장 및 일정 관리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문서 작성 및 재무 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버전 관리 및 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PPT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작성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테스트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인식률 테스트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 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정밀도 테스트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통합 테스트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/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유지 보수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sz="15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27384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34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 종합설계 수행 일정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0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01606"/>
              </p:ext>
            </p:extLst>
          </p:nvPr>
        </p:nvGraphicFramePr>
        <p:xfrm>
          <a:off x="871138" y="1647818"/>
          <a:ext cx="7457014" cy="46497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92312"/>
                <a:gridCol w="2808312"/>
                <a:gridCol w="390901"/>
                <a:gridCol w="390901"/>
                <a:gridCol w="390901"/>
                <a:gridCol w="390901"/>
                <a:gridCol w="390901"/>
                <a:gridCol w="390901"/>
                <a:gridCol w="390901"/>
                <a:gridCol w="720083"/>
              </a:tblGrid>
              <a:tr h="626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항 목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추진사항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12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2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4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5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6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7~10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정의 및 분석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정의 및 분석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</a:t>
                      </a:r>
                      <a:r>
                        <a:rPr lang="en-US" altLang="ko-KR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명세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시스템 설계 및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상세설계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시스템 설계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상세 설계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기능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연동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기능 구현</a:t>
                      </a:r>
                      <a:endParaRPr lang="ko-KR" altLang="en-US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활용한 증강현실 기능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연동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 기능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테스트 및 데모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테스트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테스트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서버를 연동한 전체 시스템 테스트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문서화 및 발표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제언서 발표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졸업작품 중간 보고서 작성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최종 발표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054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필요 기술 및 참고문헌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홈페이지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  <a:hlinkClick r:id="rId2"/>
              </a:rPr>
              <a:t>https://unity3d.com/kr</a:t>
            </a:r>
            <a:r>
              <a:rPr lang="en-US" altLang="ko-KR" dirty="0" smtClean="0">
                <a:solidFill>
                  <a:schemeClr val="tx1"/>
                </a:solidFill>
              </a:rPr>
              <a:t> - unity</a:t>
            </a:r>
            <a:r>
              <a:rPr lang="ko-KR" altLang="en-US" dirty="0" smtClean="0">
                <a:solidFill>
                  <a:schemeClr val="tx1"/>
                </a:solidFill>
              </a:rPr>
              <a:t> 공식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hlinkClick r:id="rId3"/>
              </a:rPr>
              <a:t>library.vuforia.com/all-articles</a:t>
            </a:r>
            <a:r>
              <a:rPr lang="en-US" altLang="ko-KR" dirty="0" smtClean="0">
                <a:solidFill>
                  <a:schemeClr val="tx1"/>
                </a:solidFill>
              </a:rPr>
              <a:t> - AR </a:t>
            </a:r>
            <a:r>
              <a:rPr lang="en-US" altLang="ko-KR" dirty="0" err="1" smtClean="0">
                <a:solidFill>
                  <a:schemeClr val="tx1"/>
                </a:solidFill>
              </a:rPr>
              <a:t>vuforia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개발자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4"/>
              </a:rPr>
              <a:t>https://www.leapmotion.com</a:t>
            </a:r>
            <a:r>
              <a:rPr lang="en-US" altLang="ko-KR" dirty="0" smtClean="0">
                <a:solidFill>
                  <a:schemeClr val="tx1"/>
                </a:solidFill>
                <a:hlinkClick r:id="rId4"/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</a:rPr>
              <a:t> - Leap Motion </a:t>
            </a:r>
            <a:r>
              <a:rPr lang="ko-KR" altLang="en-US" dirty="0" smtClean="0">
                <a:solidFill>
                  <a:schemeClr val="tx1"/>
                </a:solidFill>
              </a:rPr>
              <a:t>공식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5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hlinkClick r:id="rId5"/>
              </a:rPr>
              <a:t>www.leap-motion.kr/index.php/forum-dev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- Leap Motion </a:t>
            </a:r>
            <a:r>
              <a:rPr lang="ko-KR" altLang="en-US" dirty="0" smtClean="0">
                <a:solidFill>
                  <a:schemeClr val="tx1"/>
                </a:solidFill>
              </a:rPr>
              <a:t>개발자 한국공식포럼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논문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err="1" smtClean="0">
                <a:solidFill>
                  <a:schemeClr val="tx1"/>
                </a:solidFill>
              </a:rPr>
              <a:t>채효현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증강현실</a:t>
            </a:r>
            <a:r>
              <a:rPr lang="en-US" altLang="ko-KR" dirty="0">
                <a:solidFill>
                  <a:schemeClr val="tx1"/>
                </a:solidFill>
              </a:rPr>
              <a:t>(AR) </a:t>
            </a:r>
            <a:r>
              <a:rPr lang="ko-KR" altLang="en-US" dirty="0" err="1">
                <a:solidFill>
                  <a:schemeClr val="tx1"/>
                </a:solidFill>
              </a:rPr>
              <a:t>컬러링을</a:t>
            </a:r>
            <a:r>
              <a:rPr lang="ko-KR" altLang="en-US" dirty="0">
                <a:solidFill>
                  <a:schemeClr val="tx1"/>
                </a:solidFill>
              </a:rPr>
              <a:t> 통한 미술교육 </a:t>
            </a:r>
            <a:r>
              <a:rPr lang="ko-KR" altLang="en-US" dirty="0" smtClean="0">
                <a:solidFill>
                  <a:schemeClr val="tx1"/>
                </a:solidFill>
              </a:rPr>
              <a:t>제안</a:t>
            </a:r>
            <a:r>
              <a:rPr lang="en-US" altLang="ko-KR" dirty="0" smtClean="0">
                <a:solidFill>
                  <a:schemeClr val="tx1"/>
                </a:solidFill>
              </a:rPr>
              <a:t>&gt;, 2015</a:t>
            </a:r>
          </a:p>
          <a:p>
            <a:r>
              <a:rPr lang="en-US" altLang="ko-KR" dirty="0">
                <a:solidFill>
                  <a:schemeClr val="tx1"/>
                </a:solidFill>
                <a:hlinkClick r:id="rId6"/>
              </a:rPr>
              <a:t>http://www.vizyoshinaga.sakura.ne.jp/publication/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TAKASHI </a:t>
            </a:r>
            <a:r>
              <a:rPr lang="en-US" altLang="ko-KR" dirty="0">
                <a:solidFill>
                  <a:schemeClr val="tx1"/>
                </a:solidFill>
              </a:rPr>
              <a:t>YOSHINAGA </a:t>
            </a:r>
            <a:r>
              <a:rPr lang="en-US" altLang="ko-KR" dirty="0" err="1">
                <a:solidFill>
                  <a:schemeClr val="tx1"/>
                </a:solidFill>
              </a:rPr>
              <a:t>LeapMotion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ko-KR" altLang="en-US" dirty="0" err="1">
                <a:solidFill>
                  <a:schemeClr val="tx1"/>
                </a:solidFill>
              </a:rPr>
              <a:t>근전계측</a:t>
            </a:r>
            <a:r>
              <a:rPr lang="ko-KR" altLang="en-US" dirty="0">
                <a:solidFill>
                  <a:schemeClr val="tx1"/>
                </a:solidFill>
              </a:rPr>
              <a:t> 연구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7" name="Picture 4" descr="C:\Users\HYP\Desktop\어피치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Hub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페이지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7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458075" cy="3816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99433" y="5733256"/>
            <a:ext cx="7920880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https://github.com/darolb/Team-PlayMeetJob</a:t>
            </a:r>
          </a:p>
        </p:txBody>
      </p:sp>
    </p:spTree>
    <p:extLst>
      <p:ext uri="{BB962C8B-B14F-4D97-AF65-F5344CB8AC3E}">
        <p14:creationId xmlns:p14="http://schemas.microsoft.com/office/powerpoint/2010/main" val="418107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감사합니다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67409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7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82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5616" y="5805264"/>
            <a:ext cx="69305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최근 우리나라의 교육열이 가파르게 증가하고 있음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194" name="Picture 2" descr="C:\Users\HYP\Desktop\PS120604000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25" y="1988840"/>
            <a:ext cx="6942440" cy="35283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9" name="Picture 4" descr="C:\Users\HYP\Desktop\어피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7303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9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503" y="5805264"/>
            <a:ext cx="87682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열풍 완화를 위해 </a:t>
            </a:r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정부가 무료 </a:t>
            </a:r>
            <a:r>
              <a:rPr lang="ko-KR" altLang="en-US" sz="2500" dirty="0" err="1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어린이집</a:t>
            </a:r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정책 시행</a:t>
            </a:r>
            <a:endParaRPr lang="en-US" altLang="ko-KR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9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7303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HYP\Desktop\KakaoTalk_20161206_2142274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9" y="2007381"/>
            <a:ext cx="7475879" cy="35084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13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7303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55576" y="1801911"/>
            <a:ext cx="4780655" cy="213114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공교육의 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활성화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위한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아이디어 구상</a:t>
            </a:r>
            <a:endParaRPr lang="en-US" altLang="ko-KR" sz="32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77774" y="4221088"/>
            <a:ext cx="4767403" cy="205587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아동의 미술 교육 때 활용하여 색다른 방식으로 교육 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HYP\Desktop\생각하는졸라맨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9" t="21577" r="34142" b="29470"/>
          <a:stretch/>
        </p:blipFill>
        <p:spPr bwMode="auto">
          <a:xfrm>
            <a:off x="5536231" y="1801910"/>
            <a:ext cx="3305667" cy="448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36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340768"/>
            <a:ext cx="8888339" cy="518457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en-US" altLang="ko-KR" sz="1700" dirty="0" smtClean="0">
                <a:solidFill>
                  <a:schemeClr val="tx1"/>
                </a:solidFill>
              </a:rPr>
              <a:t>- </a:t>
            </a:r>
            <a:r>
              <a:rPr lang="ko-KR" altLang="en-US" sz="1700" dirty="0" smtClean="0">
                <a:solidFill>
                  <a:schemeClr val="tx1"/>
                </a:solidFill>
              </a:rPr>
              <a:t>출처 </a:t>
            </a:r>
            <a:r>
              <a:rPr lang="en-US" altLang="ko-KR" sz="1700" dirty="0" smtClean="0">
                <a:solidFill>
                  <a:schemeClr val="tx1"/>
                </a:solidFill>
              </a:rPr>
              <a:t>-</a:t>
            </a:r>
          </a:p>
          <a:p>
            <a:r>
              <a:rPr lang="en-US" altLang="ko-KR" sz="1700" dirty="0">
                <a:solidFill>
                  <a:schemeClr val="tx1"/>
                </a:solidFill>
              </a:rPr>
              <a:t> </a:t>
            </a:r>
            <a:r>
              <a:rPr lang="en-US" altLang="ko-KR" sz="1700" dirty="0" smtClean="0">
                <a:solidFill>
                  <a:schemeClr val="tx1"/>
                </a:solidFill>
              </a:rPr>
              <a:t>    </a:t>
            </a:r>
            <a:r>
              <a:rPr lang="ko-KR" altLang="en-US" sz="1700" dirty="0" err="1" smtClean="0">
                <a:solidFill>
                  <a:schemeClr val="tx1"/>
                </a:solidFill>
              </a:rPr>
              <a:t>채효현</a:t>
            </a:r>
            <a:r>
              <a:rPr lang="en-US" altLang="ko-KR" sz="1700" dirty="0">
                <a:solidFill>
                  <a:schemeClr val="tx1"/>
                </a:solidFill>
              </a:rPr>
              <a:t>,</a:t>
            </a:r>
            <a:r>
              <a:rPr lang="ko-KR" altLang="en-US" sz="1700" dirty="0">
                <a:solidFill>
                  <a:schemeClr val="tx1"/>
                </a:solidFill>
              </a:rPr>
              <a:t> </a:t>
            </a:r>
            <a:r>
              <a:rPr lang="en-US" altLang="ko-KR" sz="1700" dirty="0">
                <a:solidFill>
                  <a:schemeClr val="tx1"/>
                </a:solidFill>
              </a:rPr>
              <a:t>&lt;</a:t>
            </a:r>
            <a:r>
              <a:rPr lang="ko-KR" altLang="en-US" sz="1700" dirty="0">
                <a:solidFill>
                  <a:schemeClr val="tx1"/>
                </a:solidFill>
              </a:rPr>
              <a:t>증강현실</a:t>
            </a:r>
            <a:r>
              <a:rPr lang="en-US" altLang="ko-KR" sz="1700" dirty="0">
                <a:solidFill>
                  <a:schemeClr val="tx1"/>
                </a:solidFill>
              </a:rPr>
              <a:t>(AR) </a:t>
            </a:r>
            <a:r>
              <a:rPr lang="ko-KR" altLang="en-US" sz="1700" dirty="0" err="1">
                <a:solidFill>
                  <a:schemeClr val="tx1"/>
                </a:solidFill>
              </a:rPr>
              <a:t>컬러링을</a:t>
            </a:r>
            <a:r>
              <a:rPr lang="ko-KR" altLang="en-US" sz="1700" dirty="0">
                <a:solidFill>
                  <a:schemeClr val="tx1"/>
                </a:solidFill>
              </a:rPr>
              <a:t> 통한 미술교육 제안</a:t>
            </a:r>
            <a:r>
              <a:rPr lang="en-US" altLang="ko-KR" sz="1700" dirty="0">
                <a:solidFill>
                  <a:schemeClr val="tx1"/>
                </a:solidFill>
              </a:rPr>
              <a:t>&gt;, 2015</a:t>
            </a:r>
          </a:p>
        </p:txBody>
      </p:sp>
      <p:pic>
        <p:nvPicPr>
          <p:cNvPr id="5123" name="Picture 3" descr="C:\Users\HYP\Desktop\origin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629" y="4685176"/>
            <a:ext cx="2299120" cy="17244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37" y="1687454"/>
            <a:ext cx="1448975" cy="14072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" name="Picture 4" descr="C:\Users\HYP\Desktop\어피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7303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63949" y="1844824"/>
            <a:ext cx="6203031" cy="11129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우뇌 발달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그림을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그릴 때 시각적 정보를 처리하며 상상력에 도움</a:t>
            </a:r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00895" y="3293224"/>
            <a:ext cx="6256294" cy="115212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창의력 증진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그리기가 아동의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창의성 있는 사고를 할 수 있게 도움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1520" y="4727596"/>
            <a:ext cx="6154940" cy="11407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집중력 향상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흥미로운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활동을 반복적으로 실행 함으로서 집중력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훈련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62299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87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69336" y="980728"/>
            <a:ext cx="8820571" cy="5688632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95" y="1366873"/>
            <a:ext cx="2592288" cy="21872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136104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관련 연구 및 사례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2051" name="Picture 3" descr="C:\Users\HYP\Desktop\제목 없음-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4" y="4005064"/>
            <a:ext cx="2943570" cy="19802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3" name="Picture 4" descr="C:\Users\HYP\Desktop\어피치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-183437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317144"/>
              </p:ext>
            </p:extLst>
          </p:nvPr>
        </p:nvGraphicFramePr>
        <p:xfrm>
          <a:off x="3779913" y="1268759"/>
          <a:ext cx="4824537" cy="511256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68151"/>
                <a:gridCol w="792018"/>
                <a:gridCol w="666092"/>
                <a:gridCol w="666092"/>
                <a:gridCol w="1332184"/>
              </a:tblGrid>
              <a:tr h="883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연구명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연령층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endParaRPr lang="en-US" altLang="ko-KR" sz="14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 여부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</a:t>
                      </a:r>
                      <a:endParaRPr lang="en-US" altLang="ko-KR" sz="14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여부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특징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뽀로로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스케치북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3~8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세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캐릭터 성으로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아이들에게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친숙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Crayon</a:t>
                      </a: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Pang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3~8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색상 </a:t>
                      </a:r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매핑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기능 탑재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 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인식을 통한 뇌 자극 프로그램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독거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노인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손동작이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뇌를 자극하여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치매를 예방</a:t>
                      </a: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 Motion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과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근전 계측연구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의 합동연구</a:t>
                      </a: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</a:t>
                      </a:r>
                    </a:p>
                    <a:p>
                      <a:pPr algn="ctr"/>
                      <a:r>
                        <a:rPr lang="ko-KR" altLang="en-US" sz="150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비</a:t>
                      </a:r>
                      <a:r>
                        <a:rPr lang="ko-KR" altLang="en-US" sz="1500" baseline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제품화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7" name="Picture 3" descr="C:\Users\HYP\Desktop\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582" y="2460494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HYP\Desktop\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08" y="3514650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HYP\Desktop\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99" y="5700598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HYP\Desktop\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605419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HYP\Desktop\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5700598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09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76622" y="487005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5576" y="1844825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1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55576" y="2747084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델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5576" y="3648674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5576" y="4509120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색이 칠해지지 않은 모델 색상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940" y="5409219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그림의 움직임 표현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98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043608" y="3645024"/>
            <a:ext cx="7272808" cy="0"/>
          </a:xfrm>
          <a:prstGeom prst="line">
            <a:avLst/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HYP\Desktop\손가락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13" y="3645024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03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79549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7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2724</TotalTime>
  <Words>798</Words>
  <Application>Microsoft Office PowerPoint</Application>
  <PresentationFormat>화면 슬라이드 쇼(4:3)</PresentationFormat>
  <Paragraphs>269</Paragraphs>
  <Slides>26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굴림</vt:lpstr>
      <vt:lpstr>Arial</vt:lpstr>
      <vt:lpstr>타이포_뽀로로 M</vt:lpstr>
      <vt:lpstr>맑은 고딕</vt:lpstr>
      <vt:lpstr>한컴 윤고딕 240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HYP</dc:creator>
  <cp:lastModifiedBy>HYP</cp:lastModifiedBy>
  <cp:revision>100</cp:revision>
  <dcterms:created xsi:type="dcterms:W3CDTF">2016-11-29T08:50:45Z</dcterms:created>
  <dcterms:modified xsi:type="dcterms:W3CDTF">2017-01-08T13:28:52Z</dcterms:modified>
</cp:coreProperties>
</file>